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4" r:id="rId4"/>
    <p:sldId id="274" r:id="rId5"/>
    <p:sldId id="292" r:id="rId6"/>
    <p:sldId id="282" r:id="rId7"/>
    <p:sldId id="279" r:id="rId8"/>
    <p:sldId id="281" r:id="rId9"/>
    <p:sldId id="283" r:id="rId10"/>
    <p:sldId id="275" r:id="rId11"/>
    <p:sldId id="288" r:id="rId12"/>
    <p:sldId id="286" r:id="rId13"/>
    <p:sldId id="285" r:id="rId14"/>
    <p:sldId id="289" r:id="rId15"/>
    <p:sldId id="290" r:id="rId16"/>
    <p:sldId id="295" r:id="rId17"/>
    <p:sldId id="268" r:id="rId18"/>
    <p:sldId id="27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AF1-594F-4029-B679-459EF656F330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78B61-E914-46FD-A406-64102CBEE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53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467C7-C19A-486C-A8CA-498F9C8B6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AAFEE9-C0CC-4A31-B951-2B72FFC97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B8EBCB-2F62-42AB-8861-61BB09B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DA7CE-9F03-4807-BC64-81D150E9D306}" type="datetime1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840879-EF34-4146-BCE0-2CA4E994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6A24C5-555A-46F5-A70A-97CC5917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78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D7B96-9E89-42E8-A306-6E87B99A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3D94D6-4B39-40F7-8CDC-9082CE9F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9EA9F-FE89-4A46-90E6-02A635AB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CC41-2732-4058-BC9A-069B6FEFB421}" type="datetime1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706EA-35C5-4E64-8317-118C8294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44B7F-589D-4163-9272-EA280543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27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14AE6B-488A-4C8B-9CB4-BD6D6F53D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268944-1565-4FB6-AAA7-53734EA1F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DB848-7ADE-4923-9A4B-2C4B5DC0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6B18-C03B-4786-8121-EF310E9C505B}" type="datetime1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12FCB2-1BCA-43EA-B75D-0FB87009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B772E-A1DD-432C-898A-E23AE121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28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CCA85-C274-4021-B068-635D3A41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F03A5-833F-4501-9691-B05FFDB48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FB5D9-F961-4B92-88AD-DCD05C7F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039E-1C42-447B-8387-AD3511A6D36A}" type="datetime1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C9559F-C775-478D-8D47-241D9DFE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A08E2-0397-4667-B373-35FC53EB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29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0603B-0075-42CA-A8B5-6D1B54C0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F08725-2C5B-48CC-B94A-1E6048271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ACBDD7-666C-4946-AD1B-FAEA71B9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527C-3EF4-4C6A-8603-0347369C92C5}" type="datetime1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8D6F17-5D7A-4E59-ACCE-E0A394B0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8CDA6-BA3B-49DA-AE93-673F3D3C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2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B9D27-25B7-465B-BDA5-5A1E92DE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DDE4D9-DD9A-48FA-90C7-1C0216C7A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3DFD26-DA08-41D2-A487-1AE940FD9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AF3F52-72E9-4470-9FA8-4149B5C3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6EA3-A032-4576-A91D-A6CEC20C76B1}" type="datetime1">
              <a:rPr lang="ru-RU" smtClean="0"/>
              <a:t>10.06.2025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873A62-F60B-4847-BF32-B473D6D5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045286-1D26-43C1-8119-A06DB7FE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11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21AEE-4A8D-42DF-803D-C159D962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8AF40-9FC6-4A07-9976-37B1C59CB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9E08F6-AA06-4CF1-B5E4-D92056063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FF694F-8131-43EB-BC49-4A680B698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5332C5-2C77-4F50-8241-A8124BBC7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4EEA87-B483-4E46-93E3-CEBC3B20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69A4-3F7F-4FBA-8B05-803BF338C0F1}" type="datetime1">
              <a:rPr lang="ru-RU" smtClean="0"/>
              <a:t>10.06.2025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A6DDAB-C23D-4090-84B9-CFCFF1AF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FC766F-E6A8-4106-9A7B-D3E016C5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99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302D9-C547-4D86-A62D-B7782AD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852159-221D-4E9B-ACB3-CBC5B4F1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C4F5-4AC5-4E13-8D8B-8B7D5549FA48}" type="datetime1">
              <a:rPr lang="ru-RU" smtClean="0"/>
              <a:t>10.06.2025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545A0C-B742-4753-B06A-14FBC815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DA7E0E-8536-46AA-9E08-272259C9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87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C349C0-D2CE-4113-BCC9-8D93F2A8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DFB-0797-4BAA-AAF2-7277FAE1EDF1}" type="datetime1">
              <a:rPr lang="ru-RU" smtClean="0"/>
              <a:t>10.06.2025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C13BC-B393-48C6-AB3F-242CEA9D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49CCAA-5BFC-4993-A49B-60C3182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43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D1CFA-1A1D-41CE-B87F-9E32AC5C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5D2655-0A33-4377-BD46-99AE43B6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F95C9-DC70-4C89-A949-BFB29DE6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B5128E-C662-40AD-80C7-9C88F276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6728-B879-43D7-9AA0-63FD39146699}" type="datetime1">
              <a:rPr lang="ru-RU" smtClean="0"/>
              <a:t>10.06.2025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FBB4ED-9F27-4B0D-87F9-3A323F39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FA311E-23E0-44A1-8F53-CE8C3F37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76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1141-9CDD-459B-9753-4B8AB3B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EC0A37-CDA0-4A0C-AADF-AACD9966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6ED5E7-E0EB-4D91-9FF7-5DE59C65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4E78AB-BBE4-4F84-A605-A5D5A41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A244-B0F3-4A2D-BE21-7819868B6144}" type="datetime1">
              <a:rPr lang="ru-RU" smtClean="0"/>
              <a:t>10.06.2025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2F76FD-FEE1-4A28-8B43-CD648D07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1B327C-B471-4C08-93C1-53EA0DE5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5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B3FDD-D391-42F2-AD9D-E9B8C5FA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10AB1E-6653-4870-BB69-B39153F65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530780-E223-4F31-BD96-DCBD094E1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F96D-27F3-41A3-9F10-16D48A0FDEE6}" type="datetime1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4D24D6-7C8E-454D-900B-BE9ED3555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FE60A6-98D1-40AD-BB8C-777B05210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6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1671F49-5571-9492-1C4B-33A4F72A71C0}"/>
              </a:ext>
            </a:extLst>
          </p:cNvPr>
          <p:cNvSpPr txBox="1">
            <a:spLocks/>
          </p:cNvSpPr>
          <p:nvPr/>
        </p:nvSpPr>
        <p:spPr>
          <a:xfrm>
            <a:off x="1857712" y="569203"/>
            <a:ext cx="8507088" cy="13006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НАУКИ И ВЫСШЕГО ОБРАЗОВАНИЯ РОССИЙСКОЙ ФЕДЕРАЦИИ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«КУБАНСКИЙ ГОСУДАРСТВЕННЫЙ УНИВЕРСИТЕТ»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«КубГУ»)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93063-458C-368C-40A7-3B5979CFF959}"/>
              </a:ext>
            </a:extLst>
          </p:cNvPr>
          <p:cNvSpPr txBox="1"/>
          <p:nvPr/>
        </p:nvSpPr>
        <p:spPr>
          <a:xfrm>
            <a:off x="1857712" y="3271005"/>
            <a:ext cx="850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ПРИЛОЖЕНИЕ ПО ФИКСАЦИИ НЕ</a:t>
            </a:r>
            <a:r>
              <a:rPr lang="ru-RU" sz="1800" b="1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ПРАВИЛЬНО ПРИПАРКОВАННЫХ САМОКАТОВ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B2C76-9009-9558-E00B-1C90C3BC1EEF}"/>
              </a:ext>
            </a:extLst>
          </p:cNvPr>
          <p:cNvSpPr txBox="1"/>
          <p:nvPr/>
        </p:nvSpPr>
        <p:spPr>
          <a:xfrm>
            <a:off x="1857712" y="2247275"/>
            <a:ext cx="848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(БАКАЛАВРСКАЯ РАБОТА)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7DC22-F9E3-CDFD-B3A4-6F8714F36D96}"/>
              </a:ext>
            </a:extLst>
          </p:cNvPr>
          <p:cNvSpPr txBox="1"/>
          <p:nvPr/>
        </p:nvSpPr>
        <p:spPr>
          <a:xfrm>
            <a:off x="571501" y="5088468"/>
            <a:ext cx="428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канд. техн. наук, доц.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5D390-CF89-909B-6611-38578D65A027}"/>
              </a:ext>
            </a:extLst>
          </p:cNvPr>
          <p:cNvSpPr txBox="1"/>
          <p:nvPr/>
        </p:nvSpPr>
        <p:spPr>
          <a:xfrm>
            <a:off x="8382000" y="5088467"/>
            <a:ext cx="323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В.В. Романов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О.В. Руденко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8" y="1103191"/>
            <a:ext cx="10515601" cy="561828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Изначально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атасет включал всего 50 изображений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 после аугментации их количество увеличилось в 8 раз.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86" y="2038695"/>
            <a:ext cx="7557549" cy="42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6"/>
            <a:ext cx="11453203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ошибок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таблица с количеством предсказанных и фактических классов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1632" y="1439372"/>
            <a:ext cx="5804145" cy="5207612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55777" y="3043053"/>
            <a:ext cx="5111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6"/>
            <a:ext cx="1072881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для классификации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 (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показывает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какую долю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реальных положительных случаев модель предсказала правильно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F-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мера – среднее гармоническое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31553" y="4033290"/>
            <a:ext cx="5294354" cy="20597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45" y="2849203"/>
            <a:ext cx="3265571" cy="11161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37" y="2849203"/>
            <a:ext cx="3578467" cy="11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5"/>
            <a:ext cx="11039476" cy="54842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box_loss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предсказания координат ограничивающего прямоугольника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cls_loss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классификации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dfl_loss (Distribution Focal Loss)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распределения вероятностей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mAP50(B)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точность детекции с порогом перекрытия 50%</a:t>
            </a:r>
          </a:p>
          <a:p>
            <a:pPr marL="457200" indent="-457200">
              <a:buFont typeface="+mj-lt"/>
              <a:buAutoNum type="arabicParenR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13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622" y="2614614"/>
            <a:ext cx="6110753" cy="37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026" y="-73025"/>
            <a:ext cx="5817944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работы программы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14</a:t>
            </a:fld>
            <a:endParaRPr lang="ru-RU"/>
          </a:p>
        </p:txBody>
      </p:sp>
      <p:pic>
        <p:nvPicPr>
          <p:cNvPr id="6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42" y="1275453"/>
            <a:ext cx="4632950" cy="4342832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94709" y="1275453"/>
            <a:ext cx="4631782" cy="4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026" y="-73025"/>
            <a:ext cx="5817944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15</a:t>
            </a:fld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429" y="987425"/>
            <a:ext cx="8347138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026" y="-73025"/>
            <a:ext cx="5817944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16</a:t>
            </a:fld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175" y="942975"/>
            <a:ext cx="7901646" cy="52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18E2F-AFE5-4F9C-987A-626BE4A1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064"/>
            <a:ext cx="10515600" cy="64692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64195C-BEB6-4C21-943E-AA366B8B3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870"/>
            <a:ext cx="10515600" cy="533548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8000"/>
              </a:lnSpc>
              <a:spcBef>
                <a:spcPts val="0"/>
              </a:spcBef>
              <a:buNone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рамках данной работы были решены следующие задачи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Составлен собственный набор данных и осуществлена его последующая аугментация с помощью написанного скрипта на ЯП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Python;</a:t>
            </a:r>
            <a:endParaRPr lang="ru-RU" sz="24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Обучена модель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YOLOv8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распознавания правильно припаркованных электросамокатов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Применена алгоритмическая постобработка результатов детекции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Проведен анализ эффективности и вывод результатов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001C3F-390B-2CFE-39C5-B468538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0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49793" y="963980"/>
            <a:ext cx="6723185" cy="7768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18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13" y="1740877"/>
            <a:ext cx="3915642" cy="39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C646A-788F-4874-840A-A52EEC59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6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9CCF5B-391A-441A-A96A-78AD5DA5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данной работы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адаптация математической модели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YOLOv8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решения задачи детекции электросамокатов и парковочных зон на изображениях с последующей классификацией корректности парковки.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задачи:</a:t>
            </a: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ЯП и сбор датасета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YOLOv8x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алгоритмической постобработки результатов детекции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Валидация модели на тестовой выборке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 и вывод результатов.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742D18-EF0F-2CCA-3B72-38030B27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4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C646A-788F-4874-840A-A52EEC59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6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основа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9CCF5B-391A-441A-A96A-78AD5DA5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YOLOv8x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детекции парковочных зон была осуществлена на основе научной статьи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модели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YOLOv8x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обнаружения электросамокатов на изображениях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742D18-EF0F-2CCA-3B72-38030B27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68" y="2254995"/>
            <a:ext cx="5485664" cy="372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5422" y="87924"/>
            <a:ext cx="6160477" cy="1030776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проблемы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7860" y="1017931"/>
            <a:ext cx="10515600" cy="5602775"/>
          </a:xfrm>
        </p:spPr>
        <p:txBody>
          <a:bodyPr/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Беспорядочная парковка электросамокатов мешает пешеходам и транспорту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поэтому для решения данной проблемы разработана автоматизированная система проверки парковки с помощью компьютерного зрения.</a:t>
            </a:r>
          </a:p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хаотичного скопления самокатов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затрат на ручной контроль.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6" y="3655731"/>
            <a:ext cx="4399747" cy="2599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18" y="3655732"/>
            <a:ext cx="4405180" cy="25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5422" y="87924"/>
            <a:ext cx="6160477" cy="1030776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проблемы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4189" y="1040913"/>
            <a:ext cx="10733435" cy="5602775"/>
          </a:xfrm>
        </p:spPr>
        <p:txBody>
          <a:bodyPr/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Краснодаре первые 5 СПЗ появились на ул.Красной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но этого недостаточно для парковки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свыше 6.000 самокатов по всему городу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Несмотря на создание специальных парковочных зон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вопрос хаотичной парковки электросамокатов остается открытым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ГИБДД ужесточает контроль за соблюдением ПДД пользователями самокатов и правил парковки.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26" y="3370248"/>
            <a:ext cx="4904067" cy="29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019908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разметки 2-ух классов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электросамокаты и парковочные зоны был использован инструмент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CVAT.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веб-платформа для аннотирования изображений.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29" y="2365354"/>
            <a:ext cx="7317534" cy="38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768" y="1195777"/>
            <a:ext cx="5597506" cy="135396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17" y="2549746"/>
            <a:ext cx="5592964" cy="17286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38" y="4278370"/>
            <a:ext cx="5592964" cy="1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5" y="1019908"/>
            <a:ext cx="6234334" cy="33428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8</a:t>
            </a:fld>
            <a:endParaRPr lang="ru-RU"/>
          </a:p>
        </p:txBody>
      </p:sp>
      <p:pic>
        <p:nvPicPr>
          <p:cNvPr id="18" name="Объект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8719" y="2854920"/>
            <a:ext cx="5741373" cy="30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9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01990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Аугментация данных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искусственное расширение датасета путем модификации имеющихся примеров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вращение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зеркальное отражение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изменение яркости.  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68" y="2117225"/>
            <a:ext cx="5714862" cy="42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454</Words>
  <Application>Microsoft Office PowerPoint</Application>
  <PresentationFormat>Широкоэкранный</PresentationFormat>
  <Paragraphs>84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Цели и задачи работы</vt:lpstr>
      <vt:lpstr>Научная основа работы</vt:lpstr>
      <vt:lpstr>Актуальность проблемы</vt:lpstr>
      <vt:lpstr>Актуальность проблемы</vt:lpstr>
      <vt:lpstr>Набор данных и его подготовка</vt:lpstr>
      <vt:lpstr>Набор данных и его подготовка</vt:lpstr>
      <vt:lpstr>Набор данных и его подготовка</vt:lpstr>
      <vt:lpstr>Набор данных и его подготовка</vt:lpstr>
      <vt:lpstr>Набор данных и его подготовка</vt:lpstr>
      <vt:lpstr>Анализ эффективности</vt:lpstr>
      <vt:lpstr>Анализ эффективности</vt:lpstr>
      <vt:lpstr>Анализ эффективности</vt:lpstr>
      <vt:lpstr>Результаты работы программы</vt:lpstr>
      <vt:lpstr>Результаты работы программы</vt:lpstr>
      <vt:lpstr>Результаты работы программы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Романов Владислав</dc:creator>
  <cp:lastModifiedBy>Пользователь Windows</cp:lastModifiedBy>
  <cp:revision>87</cp:revision>
  <dcterms:created xsi:type="dcterms:W3CDTF">2021-06-04T09:16:08Z</dcterms:created>
  <dcterms:modified xsi:type="dcterms:W3CDTF">2025-06-10T16:04:15Z</dcterms:modified>
</cp:coreProperties>
</file>